
<file path=[Content_Types].xml><?xml version="1.0" encoding="utf-8"?>
<Types xmlns="http://schemas.openxmlformats.org/package/2006/content-types">
  <Default ContentType="image/png" Extension="png"/>
  <Default ContentType="image/x-wmf" Extension="w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2" r:id="rId28"/>
    <p:sldId id="293" r:id="rId29"/>
    <p:sldId id="294" r:id="rId30"/>
    <p:sldId id="295" r:id="rId31"/>
    <p:sldId id="296" r:id="rId32"/>
    <p:sldId id="297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15" r:id="rId44"/>
    <p:sldId id="313" r:id="rId45"/>
    <p:sldId id="310" r:id="rId46"/>
    <p:sldId id="311" r:id="rId47"/>
    <p:sldId id="312" r:id="rId48"/>
    <p:sldId id="309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18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35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899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594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1015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42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54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6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98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16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43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73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9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65851-36C1-4C40-8B2B-D23290F93877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AA7971-3E37-41B6-980A-08BEDD3BF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4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8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9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1707614"/>
            <a:ext cx="5826719" cy="1994053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Методические подходы </a:t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rgbClr val="0070C0"/>
                </a:solidFill>
              </a:rPr>
              <a:t>к проведению занятий по первой помощи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9995" y="4952534"/>
            <a:ext cx="5826719" cy="1096899"/>
          </a:xfrm>
        </p:spPr>
        <p:txBody>
          <a:bodyPr/>
          <a:lstStyle/>
          <a:p>
            <a:r>
              <a:rPr lang="ru-RU" dirty="0" smtClean="0"/>
              <a:t>КАУ ДПО «Алтайский институт развития образования имени А.М. </a:t>
            </a:r>
            <a:r>
              <a:rPr lang="ru-RU" dirty="0" err="1" smtClean="0"/>
              <a:t>Топорова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425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250826" y="2358221"/>
            <a:ext cx="721861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Тщательная подготовка к занятиям </a:t>
            </a:r>
            <a:r>
              <a:rPr lang="ru-RU" altLang="ru-RU" sz="2800" dirty="0">
                <a:latin typeface="Arial Narrow" panose="020B0606020202030204" pitchFamily="34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презентация, раздаточный материал, </a:t>
            </a:r>
            <a:endParaRPr lang="ru-RU" altLang="ru-RU" sz="280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 smtClean="0">
                <a:latin typeface="Arial Narrow" panose="020B0606020202030204" pitchFamily="34" charset="0"/>
              </a:rPr>
              <a:t>аппаратура </a:t>
            </a:r>
            <a:r>
              <a:rPr lang="ru-RU" altLang="ru-RU" sz="2800" dirty="0">
                <a:latin typeface="Arial Narrow" panose="020B0606020202030204" pitchFamily="34" charset="0"/>
              </a:rPr>
              <a:t>и т.п.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4" y="404813"/>
            <a:ext cx="612864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313657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892176" y="2205038"/>
            <a:ext cx="638997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Использование современных средств обучения</a:t>
            </a:r>
            <a:r>
              <a:rPr lang="ru-RU" altLang="ru-RU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sz="2800" dirty="0">
                <a:latin typeface="Arial Narrow" panose="020B0606020202030204" pitchFamily="34" charset="0"/>
              </a:rPr>
              <a:t>– улучшение качества восприятия материала, активация </a:t>
            </a:r>
            <a:r>
              <a:rPr lang="ru-RU" altLang="ru-RU" sz="2800" dirty="0" smtClean="0">
                <a:latin typeface="Arial Narrow" panose="020B0606020202030204" pitchFamily="34" charset="0"/>
              </a:rPr>
              <a:t>всех анализаторов восприятия информации</a:t>
            </a:r>
            <a:endParaRPr lang="ru-RU" altLang="ru-RU" sz="2800" dirty="0">
              <a:latin typeface="Arial Narrow" panose="020B060602020203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4" y="404813"/>
            <a:ext cx="6040514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261138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58966" y="2133600"/>
            <a:ext cx="6913563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Проведение занятий в комфортных условиях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– отсутствие отвлекающих факторов,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физический комфорт,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позитивное отношение обучающихся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3" y="404813"/>
            <a:ext cx="6161699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52106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310538" y="2023413"/>
            <a:ext cx="7704138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Рекомендации </a:t>
            </a:r>
          </a:p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для эффективного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56650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6245741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1. Как справиться со страхом выступления?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27088" y="2060575"/>
            <a:ext cx="69850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знание материала и тренировка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прийти первым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проверка оборудования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использование «знакомого лица»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запись на видео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отзывы о курсе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накопление опыта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2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6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572878" y="188913"/>
            <a:ext cx="6323682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2. Как осуществить контроль времени?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2878" y="2133600"/>
            <a:ext cx="6985000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тренировка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помощь коллеги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перенос ответов на вопросы на окончание лекции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перенос ответов на «парковку»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2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3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9" y="188913"/>
            <a:ext cx="6179640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3. Как вести себя, </a:t>
            </a:r>
          </a:p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когда Вам задали вопрос?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55651" y="2133600"/>
            <a:ext cx="6989208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Поощряйте вопросы – благодарностью, мимикой, похвалой задающему, паузой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Не «наказывайте» за вопрос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Не воспринимайте вопросы, как экзамен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Дайте оценку вопросу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Контролируйте процесс задачи вопросов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Обязательно ответьте всем</a:t>
            </a:r>
          </a:p>
        </p:txBody>
      </p:sp>
    </p:spTree>
    <p:extLst>
      <p:ext uri="{BB962C8B-B14F-4D97-AF65-F5344CB8AC3E}">
        <p14:creationId xmlns:p14="http://schemas.microsoft.com/office/powerpoint/2010/main" val="39207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8" y="376199"/>
            <a:ext cx="6234724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4. Как ответить на вопрос?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27088" y="1844675"/>
            <a:ext cx="6598281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Старайтесь дослушать и понять вопрос 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Контролируйте объем своего ответа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Не используйте слово «нет» в начале своего ответа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Планируйте и предугадывайте вопросы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Задавайте вопросы сами</a:t>
            </a:r>
          </a:p>
          <a:p>
            <a:pPr eaLnBrk="1" hangingPunct="1">
              <a:spcBef>
                <a:spcPts val="1200"/>
              </a:spcBef>
            </a:pP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8" y="188913"/>
            <a:ext cx="6201673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5. Как вести себя, если не знаешь ответа на вопрос?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1563" y="1928813"/>
            <a:ext cx="6985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Честный ответ о незнании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Цитирование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Переадресация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Просьба о </a:t>
            </a:r>
            <a:r>
              <a:rPr lang="ru-RU" altLang="ru-RU" sz="2800" dirty="0" err="1">
                <a:latin typeface="Arial Narrow" panose="020B0606020202030204" pitchFamily="34" charset="0"/>
                <a:cs typeface="Arial" panose="020B0604020202020204" pitchFamily="34" charset="0"/>
              </a:rPr>
              <a:t>переформулировании</a:t>
            </a:r>
            <a:endParaRPr lang="ru-RU" altLang="ru-RU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Готовность</a:t>
            </a:r>
          </a:p>
          <a:p>
            <a:pPr eaLnBrk="1" hangingPunct="1">
              <a:spcBef>
                <a:spcPts val="1200"/>
              </a:spcBef>
            </a:pP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1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473725" y="387217"/>
            <a:ext cx="6334699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6. Как вести себя, если не отвечают на Ваш вопрос?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55650" y="1916113"/>
            <a:ext cx="6978191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Пауза (тишина)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Задайте вопрос по-другому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Выразите свою заинтересованность в ответе на вопрос (глазами, жестами)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Приведите пример или конкретизируйте вопрос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Поощрите обучающихся стандартными фразами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Ответьте сами</a:t>
            </a:r>
          </a:p>
        </p:txBody>
      </p:sp>
    </p:spTree>
    <p:extLst>
      <p:ext uri="{BB962C8B-B14F-4D97-AF65-F5344CB8AC3E}">
        <p14:creationId xmlns:p14="http://schemas.microsoft.com/office/powerpoint/2010/main" val="184341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11188" y="1557338"/>
            <a:ext cx="6968417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Основные принципы проведения </a:t>
            </a:r>
            <a:r>
              <a:rPr lang="ru-RU" altLang="ru-RU" sz="3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занятий по </a:t>
            </a:r>
            <a:r>
              <a:rPr lang="ru-RU" altLang="ru-RU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первой помощи</a:t>
            </a:r>
            <a:r>
              <a:rPr lang="ru-RU" altLang="ru-RU" sz="2500" dirty="0">
                <a:solidFill>
                  <a:srgbClr val="FFFF00"/>
                </a:solidFill>
                <a:latin typeface="Arial Narrow" panose="020B0606020202030204" pitchFamily="34" charset="0"/>
              </a:rPr>
              <a:t/>
            </a:r>
            <a:br>
              <a:rPr lang="ru-RU" altLang="ru-RU" sz="2500" dirty="0">
                <a:solidFill>
                  <a:srgbClr val="FFFF00"/>
                </a:solidFill>
                <a:latin typeface="Arial Narrow" panose="020B0606020202030204" pitchFamily="34" charset="0"/>
              </a:rPr>
            </a:br>
            <a:r>
              <a:rPr lang="ru-RU" altLang="ru-RU" sz="2500" dirty="0">
                <a:solidFill>
                  <a:srgbClr val="FFFF00"/>
                </a:solidFill>
                <a:latin typeface="Arial Narrow" panose="020B0606020202030204" pitchFamily="34" charset="0"/>
              </a:rPr>
              <a:t/>
            </a:r>
            <a:br>
              <a:rPr lang="ru-RU" altLang="ru-RU" sz="2500" dirty="0">
                <a:solidFill>
                  <a:srgbClr val="FFFF00"/>
                </a:solidFill>
                <a:latin typeface="Arial Narrow" panose="020B0606020202030204" pitchFamily="34" charset="0"/>
              </a:rPr>
            </a:br>
            <a:endParaRPr lang="ru-RU" altLang="ru-RU" sz="25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1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8" y="476250"/>
            <a:ext cx="6267775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7. Что делать, если забыт текст</a:t>
            </a: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или допущена ошибка?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42988" y="2349500"/>
            <a:ext cx="617306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Задайте вопрос обучающимся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Обратитесь к пособию (конспекту, учебному плану)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Вернитесь на слайд назад</a:t>
            </a:r>
            <a:endParaRPr lang="ru-RU" altLang="ru-RU" sz="2800" dirty="0"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ru-RU" altLang="ru-RU" sz="2800" u="sng" dirty="0">
                <a:latin typeface="Arial Narrow" panose="020B0606020202030204" pitchFamily="34" charset="0"/>
                <a:cs typeface="Arial" panose="020B0604020202020204" pitchFamily="34" charset="0"/>
              </a:rPr>
              <a:t>Обязательно исправьтесь</a:t>
            </a:r>
          </a:p>
          <a:p>
            <a:pPr eaLnBrk="1" hangingPunct="1">
              <a:spcBef>
                <a:spcPct val="0"/>
              </a:spcBef>
            </a:pP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7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9" y="188913"/>
            <a:ext cx="5915234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8. Что делать, если возникли проблемы с оборудованием?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19023" y="2332037"/>
            <a:ext cx="6985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Переходите к плану В</a:t>
            </a:r>
          </a:p>
          <a:p>
            <a:pPr eaLnBrk="1" hangingPunct="1">
              <a:spcBef>
                <a:spcPct val="0"/>
              </a:spcBef>
            </a:pP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7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827089" y="188913"/>
            <a:ext cx="5981336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9. Что делать с отвлекающими факторами?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4213" y="2276475"/>
            <a:ext cx="5198794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не замечать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обыграть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предусмотреть заранее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сделать паузу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u="sng" dirty="0">
                <a:latin typeface="Arial Narrow" panose="020B0606020202030204" pitchFamily="34" charset="0"/>
                <a:cs typeface="Arial" panose="020B0604020202020204" pitchFamily="34" charset="0"/>
              </a:rPr>
              <a:t>внимание к себе!</a:t>
            </a:r>
            <a:endParaRPr lang="ru-RU" altLang="ru-RU" sz="2800" b="1" u="sng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75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794037" y="188913"/>
            <a:ext cx="6322859" cy="1190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10. Что делать, если обучающиеся устали?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1563" y="1928813"/>
            <a:ext cx="6813550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акцентировать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разрядка обстановки (юмор)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сделать перерыв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перейти к практическому занятию (запланировать)</a:t>
            </a: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51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611188" y="404813"/>
            <a:ext cx="6483675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11. Как делаются акценты </a:t>
            </a:r>
          </a:p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на важном?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4214" y="1928813"/>
            <a:ext cx="6719122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Выделение интонацией, громкостью, темпом речи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Акцентирующая жестикуляция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Вербальный акцент</a:t>
            </a:r>
          </a:p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Повторение  (избегать </a:t>
            </a:r>
            <a:r>
              <a:rPr lang="ru-RU" altLang="ru-RU" sz="2800" dirty="0" err="1">
                <a:latin typeface="Arial Narrow" panose="020B0606020202030204" pitchFamily="34" charset="0"/>
                <a:cs typeface="Arial" panose="020B0604020202020204" pitchFamily="34" charset="0"/>
              </a:rPr>
              <a:t>циркулирования</a:t>
            </a: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3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5591" y="207963"/>
            <a:ext cx="683045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12. Как создать комфортные условия для проведения занятия?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1563" y="1928813"/>
            <a:ext cx="6985000" cy="484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Помещение: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расположение пособий, инструктора, обучающихся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места для сидения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освещение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температура и вентиляция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ru-RU" altLang="ru-RU" sz="2800" dirty="0">
                <a:latin typeface="Arial Narrow" panose="020B0606020202030204" pitchFamily="34" charset="0"/>
                <a:cs typeface="Arial" panose="020B0604020202020204" pitchFamily="34" charset="0"/>
              </a:rPr>
              <a:t>звукоизоляция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6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9388" y="1125538"/>
            <a:ext cx="7245981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Практические занятия</a:t>
            </a:r>
          </a:p>
        </p:txBody>
      </p:sp>
    </p:spTree>
    <p:extLst>
      <p:ext uri="{BB962C8B-B14F-4D97-AF65-F5344CB8AC3E}">
        <p14:creationId xmlns:p14="http://schemas.microsoft.com/office/powerpoint/2010/main" val="46571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 Narrow" panose="020B0606020202030204" pitchFamily="34" charset="0"/>
            </a:endParaRPr>
          </a:p>
        </p:txBody>
      </p:sp>
      <p:sp>
        <p:nvSpPr>
          <p:cNvPr id="732163" name="Text Box 3"/>
          <p:cNvSpPr txBox="1">
            <a:spLocks noChangeArrowheads="1"/>
          </p:cNvSpPr>
          <p:nvPr/>
        </p:nvSpPr>
        <p:spPr bwMode="auto">
          <a:xfrm>
            <a:off x="352540" y="188913"/>
            <a:ext cx="6775373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+mn-cs"/>
              </a:rPr>
              <a:t>Структура практического занятия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11186" y="1225659"/>
            <a:ext cx="663791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Обсуждение (диалог):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800" b="0" dirty="0">
                <a:latin typeface="Arial Narrow" panose="020B0606020202030204" pitchFamily="34" charset="0"/>
              </a:rPr>
              <a:t>I </a:t>
            </a:r>
            <a:r>
              <a:rPr lang="ru-RU" altLang="ru-RU" sz="2800" b="0" dirty="0">
                <a:latin typeface="Arial Narrow" panose="020B0606020202030204" pitchFamily="34" charset="0"/>
              </a:rPr>
              <a:t>ступень - демонстрация определенного действия первой помощи без остановок </a:t>
            </a:r>
            <a:endParaRPr lang="ru-RU" altLang="ru-RU" sz="2800" b="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 smtClean="0">
                <a:latin typeface="Arial Narrow" panose="020B0606020202030204" pitchFamily="34" charset="0"/>
              </a:rPr>
              <a:t>и </a:t>
            </a:r>
            <a:r>
              <a:rPr lang="ru-RU" altLang="ru-RU" sz="2800" b="0" dirty="0">
                <a:latin typeface="Arial Narrow" panose="020B0606020202030204" pitchFamily="34" charset="0"/>
              </a:rPr>
              <a:t>объяснений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836" y="3240998"/>
            <a:ext cx="5408613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57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 Narrow" panose="020B0606020202030204" pitchFamily="34" charset="0"/>
            </a:endParaRPr>
          </a:p>
        </p:txBody>
      </p:sp>
      <p:sp>
        <p:nvSpPr>
          <p:cNvPr id="733187" name="Text Box 3"/>
          <p:cNvSpPr txBox="1">
            <a:spLocks noChangeArrowheads="1"/>
          </p:cNvSpPr>
          <p:nvPr/>
        </p:nvSpPr>
        <p:spPr bwMode="auto">
          <a:xfrm>
            <a:off x="297456" y="188913"/>
            <a:ext cx="6731306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+mn-cs"/>
              </a:rPr>
              <a:t>Структура практического занятия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11583" y="1061026"/>
            <a:ext cx="642734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Обсуждение (диалог):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800" b="0" dirty="0">
                <a:latin typeface="Arial Narrow" panose="020B0606020202030204" pitchFamily="34" charset="0"/>
              </a:rPr>
              <a:t>II </a:t>
            </a:r>
            <a:r>
              <a:rPr lang="ru-RU" altLang="ru-RU" sz="2800" b="0" dirty="0">
                <a:latin typeface="Arial Narrow" panose="020B0606020202030204" pitchFamily="34" charset="0"/>
              </a:rPr>
              <a:t>ступень - повторная демонстрация действий первой помощи, </a:t>
            </a:r>
            <a:endParaRPr lang="ru-RU" altLang="ru-RU" sz="2800" b="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 smtClean="0">
                <a:latin typeface="Arial Narrow" panose="020B0606020202030204" pitchFamily="34" charset="0"/>
              </a:rPr>
              <a:t>сопровождаемая </a:t>
            </a:r>
            <a:r>
              <a:rPr lang="ru-RU" altLang="ru-RU" sz="2800" b="0" dirty="0">
                <a:latin typeface="Arial Narrow" panose="020B0606020202030204" pitchFamily="34" charset="0"/>
              </a:rPr>
              <a:t>пояснениями</a:t>
            </a:r>
          </a:p>
        </p:txBody>
      </p:sp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826" y="2784763"/>
            <a:ext cx="5122862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04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 Narrow" panose="020B0606020202030204" pitchFamily="34" charset="0"/>
            </a:endParaRPr>
          </a:p>
        </p:txBody>
      </p:sp>
      <p:sp>
        <p:nvSpPr>
          <p:cNvPr id="734211" name="Text Box 3"/>
          <p:cNvSpPr txBox="1">
            <a:spLocks noChangeArrowheads="1"/>
          </p:cNvSpPr>
          <p:nvPr/>
        </p:nvSpPr>
        <p:spPr bwMode="auto">
          <a:xfrm>
            <a:off x="-274598" y="177896"/>
            <a:ext cx="7704137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+mn-cs"/>
              </a:rPr>
              <a:t>Структура практического занятия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12036" y="960815"/>
            <a:ext cx="6648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 dirty="0">
                <a:latin typeface="Arial Narrow" panose="020B0606020202030204" pitchFamily="34" charset="0"/>
              </a:rPr>
              <a:t>Обсуждение (диалог):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400" b="0" dirty="0">
                <a:latin typeface="Arial Narrow" panose="020B0606020202030204" pitchFamily="34" charset="0"/>
              </a:rPr>
              <a:t>III </a:t>
            </a:r>
            <a:r>
              <a:rPr lang="ru-RU" altLang="ru-RU" sz="2400" b="0" dirty="0">
                <a:latin typeface="Arial Narrow" panose="020B0606020202030204" pitchFamily="34" charset="0"/>
              </a:rPr>
              <a:t>ступень - демонстрация действий </a:t>
            </a:r>
            <a:endParaRPr lang="ru-RU" altLang="ru-RU" sz="2400" b="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 dirty="0" smtClean="0">
                <a:latin typeface="Arial Narrow" panose="020B0606020202030204" pitchFamily="34" charset="0"/>
              </a:rPr>
              <a:t>по </a:t>
            </a:r>
            <a:r>
              <a:rPr lang="ru-RU" altLang="ru-RU" sz="2400" b="0" dirty="0">
                <a:latin typeface="Arial Narrow" panose="020B0606020202030204" pitchFamily="34" charset="0"/>
              </a:rPr>
              <a:t>первой помощи инструктором, </a:t>
            </a:r>
            <a:endParaRPr lang="ru-RU" altLang="ru-RU" sz="2400" b="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 dirty="0" smtClean="0">
                <a:latin typeface="Arial Narrow" panose="020B0606020202030204" pitchFamily="34" charset="0"/>
              </a:rPr>
              <a:t>уже </a:t>
            </a:r>
            <a:r>
              <a:rPr lang="ru-RU" altLang="ru-RU" sz="2400" b="0" dirty="0">
                <a:latin typeface="Arial Narrow" panose="020B0606020202030204" pitchFamily="34" charset="0"/>
              </a:rPr>
              <a:t>с комментариями самих обучающихся</a:t>
            </a:r>
          </a:p>
        </p:txBody>
      </p:sp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69" y="2728619"/>
            <a:ext cx="7370763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06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54605" y="2759267"/>
            <a:ext cx="73453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Информирование о целях и задачах обучения </a:t>
            </a:r>
            <a:r>
              <a:rPr lang="ru-RU" altLang="ru-RU" sz="2800" dirty="0">
                <a:latin typeface="Arial Narrow" panose="020B0606020202030204" pitchFamily="34" charset="0"/>
              </a:rPr>
              <a:t>– понимание обучающимися уровня достигаемой компетенции, определение ими сути обучения</a:t>
            </a:r>
            <a:endParaRPr lang="ru-RU" altLang="ru-RU" sz="2400" dirty="0">
              <a:latin typeface="Arial Narrow" panose="020B060602020203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4" y="404813"/>
            <a:ext cx="612864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62470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559675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 Narrow" panose="020B0606020202030204" pitchFamily="34" charset="0"/>
            </a:endParaRPr>
          </a:p>
        </p:txBody>
      </p:sp>
      <p:sp>
        <p:nvSpPr>
          <p:cNvPr id="735235" name="Text Box 3"/>
          <p:cNvSpPr txBox="1">
            <a:spLocks noChangeArrowheads="1"/>
          </p:cNvSpPr>
          <p:nvPr/>
        </p:nvSpPr>
        <p:spPr bwMode="auto">
          <a:xfrm>
            <a:off x="209320" y="188913"/>
            <a:ext cx="7149947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+mn-cs"/>
              </a:rPr>
              <a:t>Структура практического занятия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42229" y="890806"/>
            <a:ext cx="628412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Обсуждение (диалог):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800" b="0" dirty="0">
                <a:latin typeface="Arial Narrow" panose="020B0606020202030204" pitchFamily="34" charset="0"/>
              </a:rPr>
              <a:t>IV </a:t>
            </a:r>
            <a:r>
              <a:rPr lang="ru-RU" altLang="ru-RU" sz="2800" b="0" dirty="0">
                <a:latin typeface="Arial Narrow" panose="020B0606020202030204" pitchFamily="34" charset="0"/>
              </a:rPr>
              <a:t>ступень - демонстрация обучающимися действий </a:t>
            </a:r>
            <a:r>
              <a:rPr lang="ru-RU" altLang="ru-RU" sz="2800" b="0" dirty="0" smtClean="0">
                <a:latin typeface="Arial Narrow" panose="020B0606020202030204" pitchFamily="34" charset="0"/>
              </a:rPr>
              <a:t>по </a:t>
            </a:r>
            <a:r>
              <a:rPr lang="ru-RU" altLang="ru-RU" sz="2800" b="0" dirty="0">
                <a:latin typeface="Arial Narrow" panose="020B0606020202030204" pitchFamily="34" charset="0"/>
              </a:rPr>
              <a:t>первой помощи самостоятельно</a:t>
            </a:r>
          </a:p>
        </p:txBody>
      </p:sp>
      <p:pic>
        <p:nvPicPr>
          <p:cNvPr id="3072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5" y="2823806"/>
            <a:ext cx="6408738" cy="385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02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0" y="530436"/>
            <a:ext cx="7249099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+mn-cs"/>
              </a:rPr>
              <a:t>Структура практического занятия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827088" y="1753347"/>
            <a:ext cx="741680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Заключение: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вопросы и ответы;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вербальное завершение занятия;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переход к продолжению занятий </a:t>
            </a:r>
            <a:endParaRPr lang="ru-RU" altLang="ru-RU" sz="2800" b="0" dirty="0" smtClean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ru-RU" sz="2800" b="0" dirty="0" smtClean="0">
                <a:latin typeface="Arial Narrow" panose="020B0606020202030204" pitchFamily="34" charset="0"/>
              </a:rPr>
              <a:t>или </a:t>
            </a:r>
            <a:r>
              <a:rPr lang="ru-RU" altLang="ru-RU" sz="2800" b="0" dirty="0">
                <a:latin typeface="Arial Narrow" panose="020B0606020202030204" pitchFamily="34" charset="0"/>
              </a:rPr>
              <a:t>к заключительному испытанию</a:t>
            </a:r>
          </a:p>
        </p:txBody>
      </p:sp>
    </p:spTree>
    <p:extLst>
      <p:ext uri="{BB962C8B-B14F-4D97-AF65-F5344CB8AC3E}">
        <p14:creationId xmlns:p14="http://schemas.microsoft.com/office/powerpoint/2010/main" val="136991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407624" y="2781300"/>
            <a:ext cx="3588114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Оказание первой помощи в условиях максимального приближения </a:t>
            </a:r>
            <a:endParaRPr lang="ru-RU" altLang="ru-RU" sz="2800" b="0" dirty="0" smtClean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 smtClean="0">
                <a:latin typeface="Arial Narrow" panose="020B0606020202030204" pitchFamily="34" charset="0"/>
              </a:rPr>
              <a:t>к </a:t>
            </a:r>
            <a:r>
              <a:rPr lang="ru-RU" altLang="ru-RU" sz="2800" b="0" dirty="0">
                <a:latin typeface="Arial Narrow" panose="020B0606020202030204" pitchFamily="34" charset="0"/>
              </a:rPr>
              <a:t>реальной ситуации</a:t>
            </a:r>
          </a:p>
        </p:txBody>
      </p:sp>
      <p:pic>
        <p:nvPicPr>
          <p:cNvPr id="32771" name="Picture 4" descr="ГИБДД Лиипец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349500"/>
            <a:ext cx="4897438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4" y="333375"/>
            <a:ext cx="611763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</p:txBody>
      </p:sp>
    </p:spTree>
    <p:extLst>
      <p:ext uri="{BB962C8B-B14F-4D97-AF65-F5344CB8AC3E}">
        <p14:creationId xmlns:p14="http://schemas.microsoft.com/office/powerpoint/2010/main" val="351389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1042988" y="1995488"/>
            <a:ext cx="7993062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>
                <a:latin typeface="Arial Narrow" panose="020B0606020202030204" pitchFamily="34" charset="0"/>
              </a:rPr>
              <a:t>Кульминация обучающего процесса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>
                <a:latin typeface="Arial Narrow" panose="020B0606020202030204" pitchFamily="34" charset="0"/>
              </a:rPr>
              <a:t>Требуют особо тщательной подготовки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>
                <a:latin typeface="Arial Narrow" panose="020B0606020202030204" pitchFamily="34" charset="0"/>
              </a:rPr>
              <a:t>Требуют активного участия обучающихся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>
                <a:latin typeface="Arial Narrow" panose="020B0606020202030204" pitchFamily="34" charset="0"/>
              </a:rPr>
              <a:t>Требуют особого внимания преподавателя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440675" y="377442"/>
            <a:ext cx="6874601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</p:txBody>
      </p:sp>
    </p:spTree>
    <p:extLst>
      <p:ext uri="{BB962C8B-B14F-4D97-AF65-F5344CB8AC3E}">
        <p14:creationId xmlns:p14="http://schemas.microsoft.com/office/powerpoint/2010/main" val="22414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80623" y="1788693"/>
            <a:ext cx="749617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Текст задачи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Роли пострадавших (участников)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Определение способов фиксации результатов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Возможно составление таблицы ошибок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Не должна быть пугающей!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3" y="333375"/>
            <a:ext cx="6360003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1</a:t>
            </a:r>
          </a:p>
        </p:txBody>
      </p:sp>
    </p:spTree>
    <p:extLst>
      <p:ext uri="{BB962C8B-B14F-4D97-AF65-F5344CB8AC3E}">
        <p14:creationId xmlns:p14="http://schemas.microsoft.com/office/powerpoint/2010/main" val="395385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640145" y="1997839"/>
            <a:ext cx="7038611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Моделирование ситуации: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сцена происшествия (место действия)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условные пострадавшие (другие участники)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имитация повреждений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подготовка оснащения (реальное оснащение)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117916" y="344391"/>
            <a:ext cx="7704137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2</a:t>
            </a:r>
          </a:p>
        </p:txBody>
      </p:sp>
      <p:sp>
        <p:nvSpPr>
          <p:cNvPr id="36868" name="AutoShape 6" descr="http://&amp;gcy;&amp;ocy;&amp;scy;&amp;icy;&amp;zcy;.&amp;rcy;&amp;fcy;/image/cache/data/26/616-500x500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200"/>
          </a:p>
        </p:txBody>
      </p:sp>
      <p:sp>
        <p:nvSpPr>
          <p:cNvPr id="36869" name="AutoShape 8" descr="http://&amp;gcy;&amp;ocy;&amp;scy;&amp;icy;&amp;zcy;.&amp;rcy;&amp;fcy;/image/cache/data/26/616-500x500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01407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614363" y="2153147"/>
            <a:ext cx="6524567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Условные пострадавшие:</a:t>
            </a:r>
            <a:endParaRPr lang="ru-RU" altLang="ru-RU" sz="2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-из числа обучающихся</a:t>
            </a:r>
            <a:endParaRPr lang="ru-RU" altLang="ru-RU" sz="2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-манекены-тренажеры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Другие участники из числа обучающихся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3" y="333375"/>
            <a:ext cx="6238817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3</a:t>
            </a:r>
            <a:endParaRPr lang="ru-RU" sz="3600" b="0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1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66725" y="1500653"/>
            <a:ext cx="8137525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 dirty="0" smtClean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 smtClean="0">
                <a:latin typeface="Arial Narrow" panose="020B0606020202030204" pitchFamily="34" charset="0"/>
              </a:rPr>
              <a:t>Постановка </a:t>
            </a:r>
            <a:r>
              <a:rPr lang="ru-RU" altLang="ru-RU" sz="2800" b="0" dirty="0">
                <a:latin typeface="Arial Narrow" panose="020B0606020202030204" pitchFamily="34" charset="0"/>
              </a:rPr>
              <a:t>задачи: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рассказать условия задачи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попросить повторить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разъяснить неясные моменты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объяснить, что требуется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4" y="300324"/>
            <a:ext cx="6095598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4</a:t>
            </a:r>
          </a:p>
        </p:txBody>
      </p:sp>
    </p:spTree>
    <p:extLst>
      <p:ext uri="{BB962C8B-B14F-4D97-AF65-F5344CB8AC3E}">
        <p14:creationId xmlns:p14="http://schemas.microsoft.com/office/powerpoint/2010/main" val="126033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558591" y="2225082"/>
            <a:ext cx="638203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Решение задачи:</a:t>
            </a:r>
            <a:r>
              <a:rPr lang="ru-RU" altLang="ru-RU" sz="2800" b="0" dirty="0"/>
              <a:t> </a:t>
            </a:r>
            <a:endParaRPr lang="ru-RU" altLang="ru-RU" sz="2800" b="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выполнение необходимых действий</a:t>
            </a:r>
            <a:r>
              <a:rPr lang="ru-RU" altLang="ru-RU" sz="2800" b="0" dirty="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фиксация результатов</a:t>
            </a:r>
            <a:r>
              <a:rPr lang="ru-RU" altLang="ru-RU" sz="2800" b="0" dirty="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контроль ситуации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4" y="333375"/>
            <a:ext cx="6040514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5</a:t>
            </a:r>
          </a:p>
        </p:txBody>
      </p:sp>
    </p:spTree>
    <p:extLst>
      <p:ext uri="{BB962C8B-B14F-4D97-AF65-F5344CB8AC3E}">
        <p14:creationId xmlns:p14="http://schemas.microsoft.com/office/powerpoint/2010/main" val="123382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638558" y="1832759"/>
            <a:ext cx="680884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Изменения состояния пострадавшего в зависимости </a:t>
            </a:r>
            <a:r>
              <a:rPr lang="ru-RU" altLang="ru-RU" sz="2800" b="0" dirty="0" smtClean="0">
                <a:latin typeface="Arial Narrow" panose="020B0606020202030204" pitchFamily="34" charset="0"/>
              </a:rPr>
              <a:t>от </a:t>
            </a:r>
            <a:r>
              <a:rPr lang="ru-RU" altLang="ru-RU" sz="2800" b="0" dirty="0">
                <a:latin typeface="Arial Narrow" panose="020B0606020202030204" pitchFamily="34" charset="0"/>
              </a:rPr>
              <a:t>действия</a:t>
            </a:r>
            <a:r>
              <a:rPr lang="ru-RU" altLang="ru-RU" sz="2800" b="0" dirty="0" smtClean="0">
                <a:latin typeface="Arial Narrow" panose="020B0606020202030204" pitchFamily="34" charset="0"/>
              </a:rPr>
              <a:t>/ бездействия/ неправильных </a:t>
            </a:r>
            <a:r>
              <a:rPr lang="ru-RU" altLang="ru-RU" sz="2800" b="0" dirty="0">
                <a:latin typeface="Arial Narrow" panose="020B0606020202030204" pitchFamily="34" charset="0"/>
              </a:rPr>
              <a:t>действий обучающегося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 smtClean="0">
                <a:latin typeface="Arial Narrow" panose="020B0606020202030204" pitchFamily="34" charset="0"/>
              </a:rPr>
              <a:t>Финал </a:t>
            </a:r>
            <a:r>
              <a:rPr lang="ru-RU" altLang="ru-RU" sz="2800" b="0" dirty="0">
                <a:latin typeface="Arial Narrow" panose="020B0606020202030204" pitchFamily="34" charset="0"/>
              </a:rPr>
              <a:t>задачи  не должен быть трагическим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(мощный </a:t>
            </a:r>
            <a:r>
              <a:rPr lang="ru-RU" altLang="ru-RU" sz="2800" b="0" dirty="0" err="1">
                <a:latin typeface="Arial Narrow" panose="020B0606020202030204" pitchFamily="34" charset="0"/>
              </a:rPr>
              <a:t>демотивирующий</a:t>
            </a:r>
            <a:r>
              <a:rPr lang="ru-RU" altLang="ru-RU" sz="2800" b="0" dirty="0">
                <a:latin typeface="Arial Narrow" panose="020B0606020202030204" pitchFamily="34" charset="0"/>
              </a:rPr>
              <a:t> фактор)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 b="0" dirty="0">
              <a:latin typeface="Arial Narrow" panose="020B0606020202030204" pitchFamily="34" charset="0"/>
            </a:endParaRP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4" y="333375"/>
            <a:ext cx="6117632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alt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Шаг 6</a:t>
            </a:r>
          </a:p>
        </p:txBody>
      </p:sp>
    </p:spTree>
    <p:extLst>
      <p:ext uri="{BB962C8B-B14F-4D97-AF65-F5344CB8AC3E}">
        <p14:creationId xmlns:p14="http://schemas.microsoft.com/office/powerpoint/2010/main" val="394406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84213" y="1557338"/>
            <a:ext cx="6818274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Демонстрация практической значимости подготовки по первой помощи </a:t>
            </a:r>
            <a:r>
              <a:rPr lang="ru-RU" altLang="ru-RU" sz="2800" b="1" dirty="0">
                <a:latin typeface="Arial Narrow" panose="020B0606020202030204" pitchFamily="34" charset="0"/>
              </a:rPr>
              <a:t>-</a:t>
            </a:r>
            <a:endParaRPr lang="ru-RU" altLang="ru-RU" sz="2800" dirty="0">
              <a:latin typeface="Arial Narrow" panose="020B0606020202030204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11188" y="2885789"/>
            <a:ext cx="7464176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- построение связи между получаемой информацией и обучающимся, его профессиональной деятельностью, увлечениями, повседневной жизнью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3" y="404813"/>
            <a:ext cx="5985429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118280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401639" y="1993682"/>
            <a:ext cx="4097027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Контроль результатов: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оценочный лист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 err="1">
                <a:latin typeface="Arial Narrow" panose="020B0606020202030204" pitchFamily="34" charset="0"/>
              </a:rPr>
              <a:t>видеофиксация</a:t>
            </a:r>
            <a:endParaRPr lang="ru-RU" altLang="ru-RU" sz="28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оценка «экспертами» - участниками, условными пострадавшими (актерами), преподавателем</a:t>
            </a:r>
            <a:r>
              <a:rPr lang="ru-RU" altLang="ru-RU" sz="24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401638" y="212546"/>
            <a:ext cx="6415087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7</a:t>
            </a:r>
          </a:p>
        </p:txBody>
      </p:sp>
      <p:pic>
        <p:nvPicPr>
          <p:cNvPr id="419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666" y="914401"/>
            <a:ext cx="4670642" cy="5728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8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766514" y="2101257"/>
            <a:ext cx="4321175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Обсуждение: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оценочное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обучающее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00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2800" b="0" dirty="0">
                <a:latin typeface="Arial Narrow" panose="020B0606020202030204" pitchFamily="34" charset="0"/>
              </a:rPr>
              <a:t>комбинированное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3" y="333375"/>
            <a:ext cx="5952379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8</a:t>
            </a:r>
          </a:p>
        </p:txBody>
      </p:sp>
    </p:spTree>
    <p:extLst>
      <p:ext uri="{BB962C8B-B14F-4D97-AF65-F5344CB8AC3E}">
        <p14:creationId xmlns:p14="http://schemas.microsoft.com/office/powerpoint/2010/main" val="230148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473649" y="2258420"/>
            <a:ext cx="6290707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Похвалить обучающегося</a:t>
            </a:r>
            <a:endParaRPr lang="ru-RU" altLang="ru-RU" sz="2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Разобрать положительные моменты</a:t>
            </a:r>
            <a:endParaRPr lang="ru-RU" altLang="ru-RU" sz="2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Разобрать то, что требует улучшения</a:t>
            </a:r>
            <a:endParaRPr lang="ru-RU" altLang="ru-RU" sz="2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0" dirty="0">
                <a:latin typeface="Arial Narrow" panose="020B0606020202030204" pitchFamily="34" charset="0"/>
              </a:rPr>
              <a:t>Сделать заключение</a:t>
            </a:r>
          </a:p>
        </p:txBody>
      </p:sp>
      <p:sp>
        <p:nvSpPr>
          <p:cNvPr id="736258" name="Text Box 2"/>
          <p:cNvSpPr txBox="1">
            <a:spLocks noChangeArrowheads="1"/>
          </p:cNvSpPr>
          <p:nvPr/>
        </p:nvSpPr>
        <p:spPr bwMode="auto">
          <a:xfrm>
            <a:off x="900113" y="333375"/>
            <a:ext cx="5676957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600" b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Ситуационная задача</a:t>
            </a:r>
          </a:p>
          <a:p>
            <a:pPr algn="ctr"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Шаг 9</a:t>
            </a:r>
          </a:p>
        </p:txBody>
      </p:sp>
    </p:spTree>
    <p:extLst>
      <p:ext uri="{BB962C8B-B14F-4D97-AF65-F5344CB8AC3E}">
        <p14:creationId xmlns:p14="http://schemas.microsoft.com/office/powerpoint/2010/main" val="74506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443210" y="404813"/>
            <a:ext cx="4770304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Рекомендации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215" y="1546322"/>
            <a:ext cx="37560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818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23" y="0"/>
            <a:ext cx="65660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1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06" y="0"/>
            <a:ext cx="6709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9582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23" y="0"/>
            <a:ext cx="6643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8557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07" y="0"/>
            <a:ext cx="6499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968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Готовы к общению с вами!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98294"/>
            <a:ext cx="6347714" cy="45430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0070C0"/>
                </a:solidFill>
              </a:rPr>
              <a:t>КАУ ДПО «Алтайский институт развития образования имени А.М. </a:t>
            </a:r>
            <a:r>
              <a:rPr lang="ru-RU" sz="2400" dirty="0" err="1">
                <a:solidFill>
                  <a:srgbClr val="0070C0"/>
                </a:solidFill>
              </a:rPr>
              <a:t>Топорова</a:t>
            </a:r>
            <a:r>
              <a:rPr lang="ru-RU" sz="2400" dirty="0" smtClean="0">
                <a:solidFill>
                  <a:srgbClr val="0070C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Кафедра социализации и развития личности</a:t>
            </a:r>
          </a:p>
          <a:p>
            <a:pPr marL="0" indent="0" algn="ctr">
              <a:buNone/>
            </a:pPr>
            <a:endParaRPr lang="ru-RU" sz="1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Г. Барнаул, ул. Пролетарская, 164</a:t>
            </a:r>
          </a:p>
          <a:p>
            <a:pPr marL="0" indent="0" algn="ctr">
              <a:buNone/>
            </a:pPr>
            <a:endParaRPr lang="ru-RU" sz="1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8(3852)-555-897 (доб.2601)</a:t>
            </a:r>
          </a:p>
          <a:p>
            <a:pPr marL="0" indent="0" algn="ctr">
              <a:buNone/>
            </a:pPr>
            <a:endParaRPr lang="ru-RU" sz="1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e-mail</a:t>
            </a:r>
            <a:r>
              <a:rPr lang="ru-RU" sz="2400" dirty="0" smtClean="0">
                <a:solidFill>
                  <a:srgbClr val="0070C0"/>
                </a:solidFill>
              </a:rPr>
              <a:t>:</a:t>
            </a:r>
            <a:r>
              <a:rPr lang="en-US" sz="2400" dirty="0" smtClean="0">
                <a:solidFill>
                  <a:srgbClr val="0070C0"/>
                </a:solidFill>
              </a:rPr>
              <a:t>  fakultet-vs@mail.ru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1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72656" y="2565055"/>
            <a:ext cx="72009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Отношение к обучающемуся как к личности </a:t>
            </a:r>
            <a:r>
              <a:rPr lang="ru-RU" altLang="ru-RU" sz="2800" dirty="0">
                <a:latin typeface="Arial Narrow" panose="020B0606020202030204" pitchFamily="34" charset="0"/>
              </a:rPr>
              <a:t>– высказывание личного опыта,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уважение альтернативной точки зрения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4" y="404813"/>
            <a:ext cx="5566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157537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539750" y="2636838"/>
            <a:ext cx="685256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Отсутствие прямой и жесткой критики обучающихся </a:t>
            </a:r>
            <a:endParaRPr lang="ru-RU" altLang="ru-RU" sz="28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 smtClean="0">
                <a:latin typeface="Arial Narrow" panose="020B0606020202030204" pitchFamily="34" charset="0"/>
              </a:rPr>
              <a:t>–</a:t>
            </a:r>
            <a:r>
              <a:rPr lang="ru-RU" altLang="ru-RU" sz="2800" b="1" dirty="0" smtClean="0">
                <a:latin typeface="Arial Narrow" panose="020B0606020202030204" pitchFamily="34" charset="0"/>
              </a:rPr>
              <a:t> </a:t>
            </a:r>
            <a:r>
              <a:rPr lang="ru-RU" altLang="ru-RU" sz="2800" dirty="0">
                <a:latin typeface="Arial Narrow" panose="020B0606020202030204" pitchFamily="34" charset="0"/>
              </a:rPr>
              <a:t>повышение уверенности обучающегося </a:t>
            </a:r>
            <a:endParaRPr lang="ru-RU" altLang="ru-RU" sz="280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 smtClean="0">
                <a:latin typeface="Arial Narrow" panose="020B0606020202030204" pitchFamily="34" charset="0"/>
              </a:rPr>
              <a:t>в </a:t>
            </a:r>
            <a:r>
              <a:rPr lang="ru-RU" altLang="ru-RU" sz="2800" dirty="0">
                <a:latin typeface="Arial Narrow" panose="020B0606020202030204" pitchFamily="34" charset="0"/>
              </a:rPr>
              <a:t>своих силах,</a:t>
            </a:r>
            <a:r>
              <a:rPr lang="ru-RU" altLang="ru-RU" dirty="0">
                <a:latin typeface="Arial Narrow" panose="020B0606020202030204" pitchFamily="34" charset="0"/>
              </a:rPr>
              <a:t> </a:t>
            </a:r>
            <a:r>
              <a:rPr lang="ru-RU" altLang="ru-RU" sz="2800" dirty="0">
                <a:latin typeface="Arial Narrow" panose="020B0606020202030204" pitchFamily="34" charset="0"/>
              </a:rPr>
              <a:t>создание благоприятного эмоционального настроя в группе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3" y="404813"/>
            <a:ext cx="618373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2480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684213" y="2276475"/>
            <a:ext cx="68843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Активное вовлечение в процесс подготовки </a:t>
            </a:r>
            <a:r>
              <a:rPr lang="ru-RU" altLang="ru-RU" sz="2800" dirty="0">
                <a:latin typeface="Arial Narrow" panose="020B0606020202030204" pitchFamily="34" charset="0"/>
              </a:rPr>
              <a:t>–</a:t>
            </a:r>
            <a:r>
              <a:rPr lang="ru-RU" altLang="ru-RU" sz="2800" b="1" dirty="0">
                <a:latin typeface="Arial Narrow" panose="020B0606020202030204" pitchFamily="34" charset="0"/>
              </a:rPr>
              <a:t> </a:t>
            </a:r>
            <a:r>
              <a:rPr lang="ru-RU" altLang="ru-RU" sz="2800" dirty="0">
                <a:latin typeface="Arial Narrow" panose="020B0606020202030204" pitchFamily="34" charset="0"/>
              </a:rPr>
              <a:t>постановка задач, активизация восприятия информации, формирование личного опыта</a:t>
            </a:r>
            <a:endParaRPr lang="ru-RU" alt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4" y="404813"/>
            <a:ext cx="612864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229592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11189" y="2708275"/>
            <a:ext cx="6516726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Позитивное представление материала</a:t>
            </a:r>
            <a:r>
              <a:rPr lang="ru-RU" altLang="ru-RU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– улучшение качества восприятия материала, формирование положительного мнения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о первой помощи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4" y="404813"/>
            <a:ext cx="622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95108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544513" y="2492375"/>
            <a:ext cx="6594417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Временной контроль</a:t>
            </a:r>
            <a:r>
              <a:rPr lang="ru-RU" altLang="ru-RU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sz="2800" dirty="0">
                <a:latin typeface="Arial Narrow" panose="020B0606020202030204" pitchFamily="34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Arial Narrow" panose="020B0606020202030204" pitchFamily="34" charset="0"/>
              </a:rPr>
              <a:t>соответствие занятий хронометражу расписания, перерывы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00113" y="404813"/>
            <a:ext cx="610661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Основные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141019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900</Words>
  <Application>Microsoft Office PowerPoint</Application>
  <PresentationFormat>Экран (4:3)</PresentationFormat>
  <Paragraphs>242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5" baseType="lpstr">
      <vt:lpstr>Arial</vt:lpstr>
      <vt:lpstr>Arial Narrow</vt:lpstr>
      <vt:lpstr>Tahoma</vt:lpstr>
      <vt:lpstr>Trebuchet MS</vt:lpstr>
      <vt:lpstr>Wingdings</vt:lpstr>
      <vt:lpstr>Wingdings 3</vt:lpstr>
      <vt:lpstr>Аспект</vt:lpstr>
      <vt:lpstr>Методические подходы  к проведению занятий по первой помощи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Готовы к общению с вами!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ЛОПУГА В.Ф</dc:creator>
  <cp:lastModifiedBy>Лопуга Е.В.</cp:lastModifiedBy>
  <cp:revision>9</cp:revision>
  <dcterms:created xsi:type="dcterms:W3CDTF">2020-12-12T15:32:38Z</dcterms:created>
  <dcterms:modified xsi:type="dcterms:W3CDTF">2020-12-13T16:20:49Z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837720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